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3E48F-346B-124A-8379-EA271F12439A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14498-1371-AF47-B94A-E2FF9291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57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68957-69C0-844B-AC1E-A943BDB07DFF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1637A-40CA-2244-B8AF-CF0DF185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5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MARN 1002 Introduction to Oceanography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7B1FF-10E0-C144-B1EB-86A91F049861}" type="slidenum">
              <a:rPr lang="en-US"/>
              <a:pPr/>
              <a:t>1</a:t>
            </a:fld>
            <a:endParaRPr lang="en-US"/>
          </a:p>
        </p:txBody>
      </p:sp>
      <p:sp>
        <p:nvSpPr>
          <p:cNvPr id="218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793" y="4136861"/>
            <a:ext cx="5717791" cy="39194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22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MARN 1002 Introduction to Oceanography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301E6-FC38-2546-81C9-C1E9EB77AF68}" type="slidenum">
              <a:rPr lang="en-US"/>
              <a:pPr/>
              <a:t>10</a:t>
            </a:fld>
            <a:endParaRPr lang="en-US"/>
          </a:p>
        </p:txBody>
      </p:sp>
      <p:sp>
        <p:nvSpPr>
          <p:cNvPr id="214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793" y="4136861"/>
            <a:ext cx="5717791" cy="39194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73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MARN 1002 Introduction to Oceanography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10F41-5ED2-6448-A0ED-FF2B04BF62DA}" type="slidenum">
              <a:rPr lang="en-US"/>
              <a:pPr/>
              <a:t>11</a:t>
            </a:fld>
            <a:endParaRPr lang="en-US"/>
          </a:p>
        </p:txBody>
      </p:sp>
      <p:sp>
        <p:nvSpPr>
          <p:cNvPr id="218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793" y="4136861"/>
            <a:ext cx="5717791" cy="39194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MARN 1002 Introduction to Oceanography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E7A32-9A44-1143-BA31-87A8A48CBA66}" type="slidenum">
              <a:rPr lang="en-US"/>
              <a:pPr/>
              <a:t>2</a:t>
            </a:fld>
            <a:endParaRPr lang="en-US"/>
          </a:p>
        </p:txBody>
      </p:sp>
      <p:sp>
        <p:nvSpPr>
          <p:cNvPr id="21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793" y="4136861"/>
            <a:ext cx="5717791" cy="39194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0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MARN 1002 Introduction to Oceanography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8795D-2EFD-3749-8E94-7FA00F956133}" type="slidenum">
              <a:rPr lang="en-US"/>
              <a:pPr/>
              <a:t>3</a:t>
            </a:fld>
            <a:endParaRPr lang="en-US"/>
          </a:p>
        </p:txBody>
      </p:sp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793" y="4136861"/>
            <a:ext cx="5717791" cy="39194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49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MARN 1002 Introduction to Oceanography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58484-8FB8-9747-9AC6-5D7F7DE629C3}" type="slidenum">
              <a:rPr lang="en-US"/>
              <a:pPr/>
              <a:t>4</a:t>
            </a:fld>
            <a:endParaRPr lang="en-US"/>
          </a:p>
        </p:txBody>
      </p:sp>
      <p:sp>
        <p:nvSpPr>
          <p:cNvPr id="214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793" y="4136861"/>
            <a:ext cx="5717791" cy="39194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99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MARN 1002 Introduction to Oceanography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330F7-6650-7640-BE92-424DEFDC0CDE}" type="slidenum">
              <a:rPr lang="en-US"/>
              <a:pPr/>
              <a:t>5</a:t>
            </a:fld>
            <a:endParaRPr lang="en-US"/>
          </a:p>
        </p:txBody>
      </p:sp>
      <p:sp>
        <p:nvSpPr>
          <p:cNvPr id="216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793" y="4136861"/>
            <a:ext cx="5717791" cy="39194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63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MARN 1002 Introduction to Oceanography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2AFC3-D0D2-5B4A-8DB4-547ABF62451D}" type="slidenum">
              <a:rPr lang="en-US"/>
              <a:pPr/>
              <a:t>6</a:t>
            </a:fld>
            <a:endParaRPr lang="en-US"/>
          </a:p>
        </p:txBody>
      </p:sp>
      <p:sp>
        <p:nvSpPr>
          <p:cNvPr id="214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793" y="4136861"/>
            <a:ext cx="5717791" cy="39194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33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EEDE2-C48B-834B-AE77-0504C01F8CDD}" type="slidenum">
              <a:rPr lang="en-US"/>
              <a:pPr/>
              <a:t>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37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47BC-CF35-4D46-BEFF-833BAE742855}" type="slidenum">
              <a:rPr lang="en-US"/>
              <a:pPr/>
              <a:t>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05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MARN 1002 Introduction to Oceanography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B4675-C47E-844E-9753-60599F4D4B69}" type="slidenum">
              <a:rPr lang="en-US"/>
              <a:pPr/>
              <a:t>9</a:t>
            </a:fld>
            <a:endParaRPr lang="en-US"/>
          </a:p>
        </p:txBody>
      </p:sp>
      <p:sp>
        <p:nvSpPr>
          <p:cNvPr id="215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793" y="4136861"/>
            <a:ext cx="5717791" cy="39194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4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3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9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8E495D-257A-4C09-BE65-0AFED3D9D610}" type="datetime1">
              <a:rPr lang="en-US" smtClean="0"/>
              <a:t>4/24/14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MSCI 301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76A0376D-3AA2-4A48-BEE7-8E521C1FA1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0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0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8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5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1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5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8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1E19-E2D2-2F42-9F56-9746ADD86CE1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2E6D-7E6A-FE45-A554-B977100F9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8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8290" name="Picture 2" descr="f15-13_antarctic_food_w"/>
          <p:cNvPicPr>
            <a:picLocks noChangeAspect="1" noChangeArrowheads="1"/>
          </p:cNvPicPr>
          <p:nvPr/>
        </p:nvPicPr>
        <p:blipFill>
          <a:blip r:embed="rId3"/>
          <a:srcRect l="12411" t="4500" r="12411" b="1250"/>
          <a:stretch>
            <a:fillRect/>
          </a:stretch>
        </p:blipFill>
        <p:spPr bwMode="auto">
          <a:xfrm>
            <a:off x="4686300" y="685800"/>
            <a:ext cx="40767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88291" name="Rectangle 3"/>
          <p:cNvSpPr>
            <a:spLocks noChangeArrowheads="1"/>
          </p:cNvSpPr>
          <p:nvPr/>
        </p:nvSpPr>
        <p:spPr bwMode="auto">
          <a:xfrm>
            <a:off x="717550" y="1371600"/>
            <a:ext cx="35433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What is at the base of this food web?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What is at the top of this food web?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What might happen if baleen whales went extinct?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What is missing in this food web?</a:t>
            </a:r>
          </a:p>
        </p:txBody>
      </p:sp>
      <p:sp>
        <p:nvSpPr>
          <p:cNvPr id="218829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762000" y="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Food </a:t>
            </a:r>
            <a:r>
              <a:rPr lang="en-US" sz="4800" dirty="0" smtClean="0"/>
              <a:t>webs</a:t>
            </a:r>
            <a:br>
              <a:rPr lang="en-US" sz="4800" dirty="0" smtClean="0"/>
            </a:br>
            <a:r>
              <a:rPr lang="en-US" sz="2800" dirty="0" smtClean="0"/>
              <a:t>Flow of nutrients &amp; food between different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813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7335" name="Picture 7" descr="f15-14_variations_in_tr"/>
          <p:cNvPicPr>
            <a:picLocks noChangeAspect="1" noChangeArrowheads="1"/>
          </p:cNvPicPr>
          <p:nvPr/>
        </p:nvPicPr>
        <p:blipFill>
          <a:blip r:embed="rId3"/>
          <a:srcRect l="48375" t="31227" b="2936"/>
          <a:stretch>
            <a:fillRect/>
          </a:stretch>
        </p:blipFill>
        <p:spPr bwMode="auto">
          <a:xfrm>
            <a:off x="4364567" y="2025649"/>
            <a:ext cx="3771900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7336" name="Rectangle 8"/>
          <p:cNvSpPr>
            <a:spLocks noChangeAspect="1" noChangeArrowheads="1"/>
          </p:cNvSpPr>
          <p:nvPr/>
        </p:nvSpPr>
        <p:spPr bwMode="auto">
          <a:xfrm>
            <a:off x="4364568" y="2025649"/>
            <a:ext cx="907256" cy="7254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7331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1171575" y="0"/>
            <a:ext cx="6858000" cy="990600"/>
          </a:xfrm>
        </p:spPr>
        <p:txBody>
          <a:bodyPr/>
          <a:lstStyle/>
          <a:p>
            <a:r>
              <a:rPr lang="en-US" sz="4800" dirty="0"/>
              <a:t>Open ocean food web</a:t>
            </a:r>
          </a:p>
        </p:txBody>
      </p:sp>
      <p:sp>
        <p:nvSpPr>
          <p:cNvPr id="2147330" name="Rectangle 2"/>
          <p:cNvSpPr>
            <a:spLocks noChangeArrowheads="1"/>
          </p:cNvSpPr>
          <p:nvPr/>
        </p:nvSpPr>
        <p:spPr bwMode="auto">
          <a:xfrm>
            <a:off x="304669" y="1332740"/>
            <a:ext cx="63436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>
                <a:latin typeface="Trebuchet MS" pitchFamily="21" charset="0"/>
              </a:rPr>
              <a:t>Many </a:t>
            </a:r>
            <a:r>
              <a:rPr lang="en-US" sz="2600" dirty="0" err="1">
                <a:latin typeface="Trebuchet MS" pitchFamily="21" charset="0"/>
              </a:rPr>
              <a:t>trophic</a:t>
            </a:r>
            <a:r>
              <a:rPr lang="en-US" sz="2600" dirty="0">
                <a:latin typeface="Trebuchet MS" pitchFamily="21" charset="0"/>
              </a:rPr>
              <a:t> levels and low </a:t>
            </a:r>
            <a:r>
              <a:rPr lang="en-US" sz="2600" dirty="0" err="1">
                <a:latin typeface="Trebuchet MS" pitchFamily="21" charset="0"/>
              </a:rPr>
              <a:t>trophic</a:t>
            </a:r>
            <a:r>
              <a:rPr lang="en-US" sz="2600" dirty="0">
                <a:latin typeface="Trebuchet MS" pitchFamily="21" charset="0"/>
              </a:rPr>
              <a:t> efficiency (10% efficiency)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0.1</a:t>
            </a:r>
            <a:r>
              <a:rPr lang="en-US" sz="2600" dirty="0">
                <a:latin typeface="Trebuchet MS" pitchFamily="21" charset="0"/>
              </a:rPr>
              <a:t> </a:t>
            </a:r>
            <a:r>
              <a:rPr lang="en-US" sz="2600" dirty="0" err="1">
                <a:latin typeface="Trebuchet MS" pitchFamily="21" charset="0"/>
              </a:rPr>
              <a:t>g</a:t>
            </a:r>
            <a:r>
              <a:rPr lang="en-US" sz="2600" dirty="0">
                <a:latin typeface="Trebuchet MS" pitchFamily="21" charset="0"/>
              </a:rPr>
              <a:t> C of tuna produced                                                 from 1000 </a:t>
            </a:r>
            <a:r>
              <a:rPr lang="en-US" sz="2600" dirty="0" err="1">
                <a:latin typeface="Trebuchet MS" pitchFamily="21" charset="0"/>
              </a:rPr>
              <a:t>g</a:t>
            </a:r>
            <a:r>
              <a:rPr lang="en-US" sz="2600" dirty="0">
                <a:latin typeface="Trebuchet MS" pitchFamily="21" charset="0"/>
              </a:rPr>
              <a:t> C of                                         phytoplankton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>
                <a:latin typeface="Trebuchet MS" pitchFamily="21" charset="0"/>
              </a:rPr>
              <a:t>Population densities                                                      are low so more                                                       effort expended in                                                        searching for food</a:t>
            </a:r>
          </a:p>
        </p:txBody>
      </p:sp>
    </p:spTree>
    <p:extLst>
      <p:ext uri="{BB962C8B-B14F-4D97-AF65-F5344CB8AC3E}">
        <p14:creationId xmlns:p14="http://schemas.microsoft.com/office/powerpoint/2010/main" val="107876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147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1143000" y="0"/>
            <a:ext cx="6858000" cy="990600"/>
          </a:xfrm>
        </p:spPr>
        <p:txBody>
          <a:bodyPr/>
          <a:lstStyle/>
          <a:p>
            <a:r>
              <a:rPr lang="en-US" sz="4800" dirty="0"/>
              <a:t>Where would you fish?</a:t>
            </a:r>
          </a:p>
        </p:txBody>
      </p:sp>
      <p:pic>
        <p:nvPicPr>
          <p:cNvPr id="2182151" name="Picture 7" descr="f15-14_variations_in_tr"/>
          <p:cNvPicPr>
            <a:picLocks noChangeAspect="1" noChangeArrowheads="1"/>
          </p:cNvPicPr>
          <p:nvPr/>
        </p:nvPicPr>
        <p:blipFill>
          <a:blip r:embed="rId3"/>
          <a:srcRect t="4448"/>
          <a:stretch>
            <a:fillRect/>
          </a:stretch>
        </p:blipFill>
        <p:spPr bwMode="auto">
          <a:xfrm>
            <a:off x="1771650" y="1143002"/>
            <a:ext cx="5657850" cy="5064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164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ChangeArrowheads="1"/>
          </p:cNvSpPr>
          <p:nvPr/>
        </p:nvSpPr>
        <p:spPr bwMode="auto">
          <a:xfrm>
            <a:off x="457200" y="990600"/>
            <a:ext cx="63436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Nutrients, organic matter, and energy move through food chains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i="1" u="sng" dirty="0"/>
              <a:t>Trophic levels</a:t>
            </a:r>
            <a:r>
              <a:rPr lang="en-US" sz="2600" dirty="0"/>
              <a:t> </a:t>
            </a:r>
            <a:r>
              <a:rPr lang="en-US" sz="2600" dirty="0" smtClean="0"/>
              <a:t>establish </a:t>
            </a:r>
            <a:r>
              <a:rPr lang="en-US" sz="2600" dirty="0"/>
              <a:t>the                                                                    links in the </a:t>
            </a:r>
            <a:r>
              <a:rPr lang="en-US" sz="2600" dirty="0" smtClean="0"/>
              <a:t>food </a:t>
            </a:r>
            <a:r>
              <a:rPr lang="en-US" sz="2600" dirty="0"/>
              <a:t>chains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Have to identify                                                  feeding                                                          relationships and                                                       energy transfer                                                    pathways</a:t>
            </a:r>
          </a:p>
        </p:txBody>
      </p:sp>
      <p:sp>
        <p:nvSpPr>
          <p:cNvPr id="2137091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1143000" y="0"/>
            <a:ext cx="6858000" cy="990600"/>
          </a:xfrm>
        </p:spPr>
        <p:txBody>
          <a:bodyPr/>
          <a:lstStyle/>
          <a:p>
            <a:r>
              <a:rPr lang="en-US" sz="4800" dirty="0"/>
              <a:t>Trophic levels</a:t>
            </a:r>
          </a:p>
        </p:txBody>
      </p:sp>
      <p:pic>
        <p:nvPicPr>
          <p:cNvPr id="2137095" name="Picture 7" descr="f15-11_herring_food_web"/>
          <p:cNvPicPr>
            <a:picLocks noChangeAspect="1" noChangeArrowheads="1"/>
          </p:cNvPicPr>
          <p:nvPr/>
        </p:nvPicPr>
        <p:blipFill>
          <a:blip r:embed="rId3"/>
          <a:srcRect t="3139" b="3587"/>
          <a:stretch>
            <a:fillRect/>
          </a:stretch>
        </p:blipFill>
        <p:spPr bwMode="auto">
          <a:xfrm>
            <a:off x="5033962" y="2362200"/>
            <a:ext cx="4110038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743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ChangeArrowheads="1"/>
          </p:cNvSpPr>
          <p:nvPr/>
        </p:nvSpPr>
        <p:spPr bwMode="auto">
          <a:xfrm>
            <a:off x="946151" y="1272823"/>
            <a:ext cx="63436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Biomass decreases moving from the first trophic level with the primary producers up to higher trophic levels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Why does biomass decrease moving through a food chain?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We may add 1 kg of weight after eating 10 kg of fish; why don’t we gain exactly 10 kg?</a:t>
            </a:r>
          </a:p>
        </p:txBody>
      </p:sp>
      <p:sp>
        <p:nvSpPr>
          <p:cNvPr id="2178051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1143000" y="0"/>
            <a:ext cx="6858000" cy="990600"/>
          </a:xfrm>
        </p:spPr>
        <p:txBody>
          <a:bodyPr/>
          <a:lstStyle/>
          <a:p>
            <a:r>
              <a:rPr lang="en-US" sz="4800" dirty="0"/>
              <a:t>Biomass</a:t>
            </a:r>
          </a:p>
        </p:txBody>
      </p:sp>
    </p:spTree>
    <p:extLst>
      <p:ext uri="{BB962C8B-B14F-4D97-AF65-F5344CB8AC3E}">
        <p14:creationId xmlns:p14="http://schemas.microsoft.com/office/powerpoint/2010/main" val="289597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1191" name="Picture 7" descr="f15-12_trophic_pyramid"/>
          <p:cNvPicPr>
            <a:picLocks noChangeAspect="1" noChangeArrowheads="1"/>
          </p:cNvPicPr>
          <p:nvPr/>
        </p:nvPicPr>
        <p:blipFill>
          <a:blip r:embed="rId3"/>
          <a:srcRect t="4167"/>
          <a:stretch>
            <a:fillRect/>
          </a:stretch>
        </p:blipFill>
        <p:spPr bwMode="auto">
          <a:xfrm>
            <a:off x="4419600" y="1524000"/>
            <a:ext cx="4776106" cy="5026025"/>
          </a:xfrm>
          <a:prstGeom prst="rect">
            <a:avLst/>
          </a:prstGeom>
          <a:noFill/>
        </p:spPr>
      </p:pic>
      <p:sp>
        <p:nvSpPr>
          <p:cNvPr id="2141186" name="Rectangle 2"/>
          <p:cNvSpPr>
            <a:spLocks noChangeArrowheads="1"/>
          </p:cNvSpPr>
          <p:nvPr/>
        </p:nvSpPr>
        <p:spPr bwMode="auto">
          <a:xfrm>
            <a:off x="453" y="990600"/>
            <a:ext cx="63436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i="1" u="sng" dirty="0"/>
              <a:t>Trophic pyramid</a:t>
            </a:r>
            <a:r>
              <a:rPr lang="en-US" sz="2600" dirty="0"/>
              <a:t> tracks the levels in a food chain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Primary producers are at the base of the trophic pyramid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Going up a </a:t>
            </a:r>
            <a:r>
              <a:rPr lang="en-US" sz="2600" dirty="0" smtClean="0"/>
              <a:t>trophic </a:t>
            </a:r>
            <a:r>
              <a:rPr lang="en-US" sz="2600" dirty="0"/>
              <a:t>pyramid:</a:t>
            </a:r>
          </a:p>
          <a:p>
            <a:pPr marL="742950" lvl="1" indent="-285750">
              <a:spcBef>
                <a:spcPct val="35000"/>
              </a:spcBef>
              <a:buFontTx/>
              <a:buChar char="–"/>
            </a:pPr>
            <a:r>
              <a:rPr lang="en-US" sz="2200" dirty="0">
                <a:ea typeface="ＭＳ Ｐゴシック" pitchFamily="21" charset="-128"/>
              </a:rPr>
              <a:t>Biomass decreases</a:t>
            </a:r>
          </a:p>
          <a:p>
            <a:pPr marL="742950" lvl="1" indent="-285750">
              <a:spcBef>
                <a:spcPct val="35000"/>
              </a:spcBef>
              <a:buFontTx/>
              <a:buChar char="–"/>
            </a:pPr>
            <a:r>
              <a:rPr lang="en-US" sz="2200" dirty="0">
                <a:ea typeface="ＭＳ Ｐゴシック" pitchFamily="21" charset="-128"/>
              </a:rPr>
              <a:t>Energy is lost</a:t>
            </a:r>
          </a:p>
          <a:p>
            <a:pPr marL="742950" lvl="1" indent="-285750">
              <a:spcBef>
                <a:spcPct val="35000"/>
              </a:spcBef>
              <a:buFontTx/>
              <a:buChar char="–"/>
            </a:pPr>
            <a:r>
              <a:rPr lang="en-US" sz="2200" dirty="0">
                <a:ea typeface="ＭＳ Ｐゴシック" pitchFamily="21" charset="-128"/>
              </a:rPr>
              <a:t>Nutrients are recycled</a:t>
            </a:r>
          </a:p>
        </p:txBody>
      </p:sp>
      <p:sp>
        <p:nvSpPr>
          <p:cNvPr id="2141187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1171575" y="0"/>
            <a:ext cx="6858000" cy="990600"/>
          </a:xfrm>
        </p:spPr>
        <p:txBody>
          <a:bodyPr/>
          <a:lstStyle/>
          <a:p>
            <a:r>
              <a:rPr lang="en-US" sz="4800" dirty="0"/>
              <a:t>Trophic pyramid</a:t>
            </a:r>
          </a:p>
        </p:txBody>
      </p:sp>
    </p:spTree>
    <p:extLst>
      <p:ext uri="{BB962C8B-B14F-4D97-AF65-F5344CB8AC3E}">
        <p14:creationId xmlns:p14="http://schemas.microsoft.com/office/powerpoint/2010/main" val="231076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2" name="Rectangle 2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b="1" dirty="0">
                <a:latin typeface="Trebuchet MS" pitchFamily="21" charset="0"/>
              </a:rPr>
              <a:t>Trophic efficiency measures how much energy and mass is transferred to each successive level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endParaRPr lang="en-US" sz="2600" b="1" dirty="0">
              <a:latin typeface="Trebuchet MS" pitchFamily="21" charset="0"/>
            </a:endParaRPr>
          </a:p>
          <a:p>
            <a:pPr marL="742950" lvl="1" indent="-285750">
              <a:spcBef>
                <a:spcPct val="35000"/>
              </a:spcBef>
              <a:buFontTx/>
              <a:buChar char="–"/>
            </a:pPr>
            <a:endParaRPr lang="en-US" sz="2200" b="1" dirty="0">
              <a:latin typeface="Trebuchet MS" pitchFamily="21" charset="0"/>
              <a:ea typeface="ＭＳ Ｐゴシック" pitchFamily="21" charset="-128"/>
            </a:endParaRPr>
          </a:p>
          <a:p>
            <a:pPr marL="342900" indent="-342900">
              <a:spcBef>
                <a:spcPct val="70000"/>
              </a:spcBef>
              <a:buFontTx/>
              <a:buChar char="•"/>
            </a:pPr>
            <a:endParaRPr lang="en-US" sz="2200" b="1" dirty="0">
              <a:latin typeface="Trebuchet MS" pitchFamily="21" charset="0"/>
            </a:endParaRPr>
          </a:p>
          <a:p>
            <a:pPr marL="342900" indent="-342900">
              <a:spcBef>
                <a:spcPct val="70000"/>
              </a:spcBef>
              <a:buFontTx/>
              <a:buChar char="•"/>
            </a:pPr>
            <a:endParaRPr lang="en-US" sz="2200" b="1" dirty="0">
              <a:latin typeface="Trebuchet MS" pitchFamily="21" charset="0"/>
            </a:endParaRP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b="1" dirty="0">
                <a:latin typeface="Trebuchet MS" pitchFamily="21" charset="0"/>
              </a:rPr>
              <a:t>For this simple food chain example:</a:t>
            </a:r>
          </a:p>
          <a:p>
            <a:pPr marL="742950" lvl="1" indent="-285750">
              <a:spcBef>
                <a:spcPct val="35000"/>
              </a:spcBef>
              <a:buFontTx/>
              <a:buChar char="–"/>
            </a:pPr>
            <a:r>
              <a:rPr lang="en-US" sz="2200" b="1" dirty="0">
                <a:latin typeface="Trebuchet MS" pitchFamily="21" charset="0"/>
                <a:ea typeface="ＭＳ Ｐゴシック" pitchFamily="21" charset="-128"/>
              </a:rPr>
              <a:t>Phytoplankton (diatoms):	100 g C/m</a:t>
            </a:r>
            <a:r>
              <a:rPr lang="en-US" sz="2200" b="1" baseline="30000" dirty="0">
                <a:latin typeface="Trebuchet MS" pitchFamily="21" charset="0"/>
                <a:ea typeface="ＭＳ Ｐゴシック" pitchFamily="21" charset="-128"/>
              </a:rPr>
              <a:t>2</a:t>
            </a:r>
            <a:r>
              <a:rPr lang="en-US" sz="2200" b="1" dirty="0">
                <a:latin typeface="Trebuchet MS" pitchFamily="21" charset="0"/>
                <a:ea typeface="ＭＳ Ｐゴシック" pitchFamily="21" charset="-128"/>
              </a:rPr>
              <a:t>/year </a:t>
            </a:r>
          </a:p>
          <a:p>
            <a:pPr marL="742950" lvl="1" indent="-285750">
              <a:spcBef>
                <a:spcPct val="35000"/>
              </a:spcBef>
              <a:buFontTx/>
              <a:buChar char="–"/>
            </a:pPr>
            <a:r>
              <a:rPr lang="en-US" sz="2200" b="1" dirty="0">
                <a:latin typeface="Trebuchet MS" pitchFamily="21" charset="0"/>
                <a:ea typeface="ＭＳ Ｐゴシック" pitchFamily="21" charset="-128"/>
              </a:rPr>
              <a:t>Zooplankton (copepods):  	10 g C/m</a:t>
            </a:r>
            <a:r>
              <a:rPr lang="en-US" sz="2200" b="1" baseline="30000" dirty="0">
                <a:latin typeface="Trebuchet MS" pitchFamily="21" charset="0"/>
                <a:ea typeface="ＭＳ Ｐゴシック" pitchFamily="21" charset="-128"/>
              </a:rPr>
              <a:t>2</a:t>
            </a:r>
            <a:r>
              <a:rPr lang="en-US" sz="2200" b="1" dirty="0">
                <a:latin typeface="Trebuchet MS" pitchFamily="21" charset="0"/>
                <a:ea typeface="ＭＳ Ｐゴシック" pitchFamily="21" charset="-128"/>
              </a:rPr>
              <a:t>/year </a:t>
            </a:r>
          </a:p>
          <a:p>
            <a:pPr marL="742950" lvl="1" indent="-285750">
              <a:spcBef>
                <a:spcPct val="35000"/>
              </a:spcBef>
              <a:buFontTx/>
              <a:buChar char="–"/>
            </a:pPr>
            <a:r>
              <a:rPr lang="en-US" sz="2200" b="1" dirty="0">
                <a:latin typeface="Trebuchet MS" pitchFamily="21" charset="0"/>
                <a:ea typeface="ＭＳ Ｐゴシック" pitchFamily="21" charset="-128"/>
              </a:rPr>
              <a:t>Fish (anchovies): 		1 g C/m</a:t>
            </a:r>
            <a:r>
              <a:rPr lang="en-US" sz="2200" b="1" baseline="30000" dirty="0">
                <a:latin typeface="Trebuchet MS" pitchFamily="21" charset="0"/>
                <a:ea typeface="ＭＳ Ｐゴシック" pitchFamily="21" charset="-128"/>
              </a:rPr>
              <a:t>2</a:t>
            </a:r>
            <a:r>
              <a:rPr lang="en-US" sz="2200" b="1" dirty="0">
                <a:latin typeface="Trebuchet MS" pitchFamily="21" charset="0"/>
                <a:ea typeface="ＭＳ Ｐゴシック" pitchFamily="21" charset="-128"/>
              </a:rPr>
              <a:t>/year</a:t>
            </a:r>
          </a:p>
        </p:txBody>
      </p:sp>
      <p:sp>
        <p:nvSpPr>
          <p:cNvPr id="2165763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1092333" y="38100"/>
            <a:ext cx="6858000" cy="990600"/>
          </a:xfrm>
        </p:spPr>
        <p:txBody>
          <a:bodyPr/>
          <a:lstStyle/>
          <a:p>
            <a:r>
              <a:rPr lang="en-US" sz="4800" dirty="0"/>
              <a:t>Trophic efficiency</a:t>
            </a:r>
          </a:p>
        </p:txBody>
      </p:sp>
      <p:pic>
        <p:nvPicPr>
          <p:cNvPr id="2165768" name="Picture 8"/>
          <p:cNvPicPr>
            <a:picLocks noChangeArrowheads="1"/>
          </p:cNvPicPr>
          <p:nvPr/>
        </p:nvPicPr>
        <p:blipFill>
          <a:blip r:embed="rId3"/>
          <a:srcRect b="48000"/>
          <a:stretch>
            <a:fillRect/>
          </a:stretch>
        </p:blipFill>
        <p:spPr bwMode="auto">
          <a:xfrm>
            <a:off x="1371600" y="2209800"/>
            <a:ext cx="6422231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0031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282" name="Rectangle 2"/>
          <p:cNvSpPr>
            <a:spLocks noChangeArrowheads="1"/>
          </p:cNvSpPr>
          <p:nvPr/>
        </p:nvSpPr>
        <p:spPr bwMode="auto">
          <a:xfrm>
            <a:off x="1428750" y="990600"/>
            <a:ext cx="63436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Only 10% to 20% of energy and mass is transferred from one trophic level to the next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Upwelling areas are smaller in size, but have higher trophic efficiency, and fewer trophic levels than open ocean trophic pyramids</a:t>
            </a:r>
          </a:p>
          <a:p>
            <a:pPr>
              <a:spcBef>
                <a:spcPct val="70000"/>
              </a:spcBef>
            </a:pPr>
            <a:endParaRPr lang="en-US" sz="2600" dirty="0"/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Which area will have the highest fish production?</a:t>
            </a:r>
          </a:p>
        </p:txBody>
      </p:sp>
      <p:sp>
        <p:nvSpPr>
          <p:cNvPr id="2145283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1143000" y="0"/>
            <a:ext cx="6858000" cy="990600"/>
          </a:xfrm>
        </p:spPr>
        <p:txBody>
          <a:bodyPr/>
          <a:lstStyle/>
          <a:p>
            <a:r>
              <a:rPr lang="en-US" sz="4800" dirty="0"/>
              <a:t>Trophic efficiency</a:t>
            </a:r>
          </a:p>
        </p:txBody>
      </p:sp>
    </p:spTree>
    <p:extLst>
      <p:ext uri="{BB962C8B-B14F-4D97-AF65-F5344CB8AC3E}">
        <p14:creationId xmlns:p14="http://schemas.microsoft.com/office/powerpoint/2010/main" val="291388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26" charset="0"/>
                <a:cs typeface="Times New Roman" pitchFamily="26" charset="0"/>
              </a:rPr>
              <a:t>Open ocean: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Times New Roman" pitchFamily="26" charset="0"/>
                <a:cs typeface="Times New Roman" pitchFamily="26" charset="0"/>
              </a:rPr>
              <a:t>Primary productivity = 81% of total</a:t>
            </a:r>
          </a:p>
          <a:p>
            <a:r>
              <a:rPr lang="en-US" dirty="0">
                <a:ea typeface="Times New Roman" pitchFamily="26" charset="0"/>
                <a:cs typeface="Times New Roman" pitchFamily="26" charset="0"/>
              </a:rPr>
              <a:t>Fish production = &lt; 1% of total</a:t>
            </a:r>
          </a:p>
          <a:p>
            <a:r>
              <a:rPr lang="en-US" dirty="0">
                <a:ea typeface="Times New Roman" pitchFamily="26" charset="0"/>
                <a:cs typeface="Times New Roman" pitchFamily="26" charset="0"/>
              </a:rPr>
              <a:t>Large area for </a:t>
            </a:r>
            <a:r>
              <a:rPr lang="en-US" dirty="0" smtClean="0">
                <a:ea typeface="Times New Roman" pitchFamily="26" charset="0"/>
                <a:cs typeface="Times New Roman" pitchFamily="26" charset="0"/>
              </a:rPr>
              <a:t>increased </a:t>
            </a:r>
            <a:r>
              <a:rPr lang="en-US" dirty="0">
                <a:ea typeface="Times New Roman" pitchFamily="26" charset="0"/>
                <a:cs typeface="Times New Roman" pitchFamily="26" charset="0"/>
              </a:rPr>
              <a:t>productivity, but more trophic levels with lower transfer efficiency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1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26" charset="0"/>
                <a:cs typeface="Times New Roman" pitchFamily="26" charset="0"/>
              </a:rPr>
              <a:t>Upwelling: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4519083" cy="4351338"/>
          </a:xfrm>
        </p:spPr>
        <p:txBody>
          <a:bodyPr/>
          <a:lstStyle/>
          <a:p>
            <a:r>
              <a:rPr lang="en-US" dirty="0">
                <a:ea typeface="Times New Roman" pitchFamily="26" charset="0"/>
                <a:cs typeface="Times New Roman" pitchFamily="26" charset="0"/>
              </a:rPr>
              <a:t>Primary production = 0.5% of total</a:t>
            </a:r>
          </a:p>
          <a:p>
            <a:r>
              <a:rPr lang="en-US" dirty="0">
                <a:ea typeface="Times New Roman" pitchFamily="26" charset="0"/>
                <a:cs typeface="Times New Roman" pitchFamily="26" charset="0"/>
              </a:rPr>
              <a:t>Fish production = 50% of total</a:t>
            </a:r>
          </a:p>
          <a:p>
            <a:r>
              <a:rPr lang="en-US" dirty="0">
                <a:ea typeface="Times New Roman" pitchFamily="26" charset="0"/>
                <a:cs typeface="Times New Roman" pitchFamily="26" charset="0"/>
              </a:rPr>
              <a:t>S</a:t>
            </a:r>
            <a:r>
              <a:rPr lang="en-US" dirty="0" smtClean="0">
                <a:ea typeface="Times New Roman" pitchFamily="26" charset="0"/>
                <a:cs typeface="Times New Roman" pitchFamily="26" charset="0"/>
              </a:rPr>
              <a:t>mall </a:t>
            </a:r>
            <a:r>
              <a:rPr lang="en-US" dirty="0">
                <a:ea typeface="Times New Roman" pitchFamily="26" charset="0"/>
                <a:cs typeface="Times New Roman" pitchFamily="26" charset="0"/>
              </a:rPr>
              <a:t>area, but few trophic levels, high transfer efficiency</a:t>
            </a:r>
          </a:p>
        </p:txBody>
      </p:sp>
      <p:pic>
        <p:nvPicPr>
          <p:cNvPr id="4" name="Picture 7" descr="f15-14_variations_in_tr"/>
          <p:cNvPicPr>
            <a:picLocks noChangeAspect="1" noChangeArrowheads="1"/>
          </p:cNvPicPr>
          <p:nvPr/>
        </p:nvPicPr>
        <p:blipFill>
          <a:blip r:embed="rId3"/>
          <a:srcRect l="32813" t="4271" r="39000" b="61922"/>
          <a:stretch>
            <a:fillRect/>
          </a:stretch>
        </p:blipFill>
        <p:spPr bwMode="auto">
          <a:xfrm>
            <a:off x="5943600" y="2133600"/>
            <a:ext cx="2920604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423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9383" name="Picture 7" descr="f15-14_variations_in_tr"/>
          <p:cNvPicPr>
            <a:picLocks noChangeAspect="1" noChangeArrowheads="1"/>
          </p:cNvPicPr>
          <p:nvPr/>
        </p:nvPicPr>
        <p:blipFill>
          <a:blip r:embed="rId3"/>
          <a:srcRect t="41103" r="57750" b="3203"/>
          <a:stretch>
            <a:fillRect/>
          </a:stretch>
        </p:blipFill>
        <p:spPr bwMode="auto">
          <a:xfrm>
            <a:off x="5598583" y="2300111"/>
            <a:ext cx="33147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9378" name="Rectangle 2"/>
          <p:cNvSpPr>
            <a:spLocks noChangeArrowheads="1"/>
          </p:cNvSpPr>
          <p:nvPr/>
        </p:nvSpPr>
        <p:spPr bwMode="auto">
          <a:xfrm>
            <a:off x="378884" y="1444978"/>
            <a:ext cx="63436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More trophic levels and moderate trophic efficiency (15% efficiency)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600" dirty="0"/>
              <a:t>3.4 g C of herring are produced </a:t>
            </a:r>
            <a:r>
              <a:rPr lang="en-US" sz="2600" dirty="0" smtClean="0"/>
              <a:t>from 1000 </a:t>
            </a:r>
            <a:r>
              <a:rPr lang="en-US" sz="2600" dirty="0"/>
              <a:t>g of phytoplankton</a:t>
            </a:r>
          </a:p>
          <a:p>
            <a:pPr marL="742950" lvl="1" indent="-285750">
              <a:spcBef>
                <a:spcPct val="35000"/>
              </a:spcBef>
              <a:buFontTx/>
              <a:buChar char="–"/>
            </a:pPr>
            <a:endParaRPr lang="en-US" sz="2200" dirty="0">
              <a:ea typeface="ＭＳ Ｐゴシック" pitchFamily="21" charset="-128"/>
            </a:endParaRPr>
          </a:p>
        </p:txBody>
      </p:sp>
      <p:sp>
        <p:nvSpPr>
          <p:cNvPr id="2149379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1085850" y="0"/>
            <a:ext cx="6858000" cy="990600"/>
          </a:xfrm>
        </p:spPr>
        <p:txBody>
          <a:bodyPr/>
          <a:lstStyle/>
          <a:p>
            <a:r>
              <a:rPr lang="en-US" sz="4800" dirty="0"/>
              <a:t>Coastal food web</a:t>
            </a:r>
          </a:p>
        </p:txBody>
      </p:sp>
    </p:spTree>
    <p:extLst>
      <p:ext uri="{BB962C8B-B14F-4D97-AF65-F5344CB8AC3E}">
        <p14:creationId xmlns:p14="http://schemas.microsoft.com/office/powerpoint/2010/main" val="423017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422</Words>
  <Application>Microsoft Macintosh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Food webs Flow of nutrients &amp; food between different groups</vt:lpstr>
      <vt:lpstr>Trophic levels</vt:lpstr>
      <vt:lpstr>Biomass</vt:lpstr>
      <vt:lpstr>Trophic pyramid</vt:lpstr>
      <vt:lpstr>Trophic efficiency</vt:lpstr>
      <vt:lpstr>Trophic efficiency</vt:lpstr>
      <vt:lpstr>Open ocean:</vt:lpstr>
      <vt:lpstr>Upwelling:</vt:lpstr>
      <vt:lpstr>Coastal food web</vt:lpstr>
      <vt:lpstr>Open ocean food web</vt:lpstr>
      <vt:lpstr>Where would you fish?</vt:lpstr>
    </vt:vector>
  </TitlesOfParts>
  <Company>CCU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webs Flow of nutrients &amp; food between different groups</dc:title>
  <dc:creator>Craig Gilman</dc:creator>
  <cp:lastModifiedBy>Craig Gilman</cp:lastModifiedBy>
  <cp:revision>1</cp:revision>
  <cp:lastPrinted>2014-04-24T18:44:12Z</cp:lastPrinted>
  <dcterms:created xsi:type="dcterms:W3CDTF">2014-04-24T18:43:31Z</dcterms:created>
  <dcterms:modified xsi:type="dcterms:W3CDTF">2014-04-24T18:44:38Z</dcterms:modified>
</cp:coreProperties>
</file>